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60" r:id="rId5"/>
    <p:sldId id="259" r:id="rId6"/>
    <p:sldId id="263" r:id="rId7"/>
    <p:sldId id="261" r:id="rId8"/>
    <p:sldId id="264" r:id="rId9"/>
    <p:sldId id="265" r:id="rId10"/>
    <p:sldId id="266" r:id="rId11"/>
    <p:sldId id="267" r:id="rId12"/>
    <p:sldId id="268" r:id="rId13"/>
    <p:sldId id="26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43"/>
    <p:restoredTop sz="96327"/>
  </p:normalViewPr>
  <p:slideViewPr>
    <p:cSldViewPr snapToGrid="0" snapToObjects="1">
      <p:cViewPr varScale="1">
        <p:scale>
          <a:sx n="97" d="100"/>
          <a:sy n="97" d="100"/>
        </p:scale>
        <p:origin x="208" y="8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3/15/21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3/15/21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3/15/21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3/15/21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3/15/21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3/15/21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3/15/21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3/15/21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3/15/21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3/15/21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3/15/21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3/15/21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latex-tutoria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5508E-4A4E-9140-AF1F-A5F6EF756973}"/>
              </a:ext>
            </a:extLst>
          </p:cNvPr>
          <p:cNvSpPr>
            <a:spLocks noGrp="1"/>
          </p:cNvSpPr>
          <p:nvPr>
            <p:ph type="ctrTitle"/>
          </p:nvPr>
        </p:nvSpPr>
        <p:spPr/>
        <p:txBody>
          <a:bodyPr/>
          <a:lstStyle/>
          <a:p>
            <a:r>
              <a:rPr lang="en-US" dirty="0"/>
              <a:t>Latex Tutorial</a:t>
            </a:r>
          </a:p>
        </p:txBody>
      </p:sp>
      <p:sp>
        <p:nvSpPr>
          <p:cNvPr id="3" name="Subtitle 2">
            <a:extLst>
              <a:ext uri="{FF2B5EF4-FFF2-40B4-BE49-F238E27FC236}">
                <a16:creationId xmlns:a16="http://schemas.microsoft.com/office/drawing/2014/main" id="{22E72A63-0662-BC44-A612-BCDC073518CF}"/>
              </a:ext>
            </a:extLst>
          </p:cNvPr>
          <p:cNvSpPr>
            <a:spLocks noGrp="1"/>
          </p:cNvSpPr>
          <p:nvPr>
            <p:ph type="subTitle" idx="1"/>
          </p:nvPr>
        </p:nvSpPr>
        <p:spPr/>
        <p:txBody>
          <a:bodyPr/>
          <a:lstStyle/>
          <a:p>
            <a:r>
              <a:rPr lang="en-US" dirty="0"/>
              <a:t>Jackson Benning</a:t>
            </a:r>
          </a:p>
        </p:txBody>
      </p:sp>
    </p:spTree>
    <p:extLst>
      <p:ext uri="{BB962C8B-B14F-4D97-AF65-F5344CB8AC3E}">
        <p14:creationId xmlns:p14="http://schemas.microsoft.com/office/powerpoint/2010/main" val="1505025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73CD8-6ED4-A54B-B5C3-05EE4272FA4B}"/>
              </a:ext>
            </a:extLst>
          </p:cNvPr>
          <p:cNvSpPr>
            <a:spLocks noGrp="1"/>
          </p:cNvSpPr>
          <p:nvPr>
            <p:ph type="title"/>
          </p:nvPr>
        </p:nvSpPr>
        <p:spPr/>
        <p:txBody>
          <a:bodyPr/>
          <a:lstStyle/>
          <a:p>
            <a:r>
              <a:rPr lang="en-US" dirty="0"/>
              <a:t>Basics of latex: Packages</a:t>
            </a:r>
          </a:p>
        </p:txBody>
      </p:sp>
      <p:sp>
        <p:nvSpPr>
          <p:cNvPr id="3" name="Content Placeholder 2">
            <a:extLst>
              <a:ext uri="{FF2B5EF4-FFF2-40B4-BE49-F238E27FC236}">
                <a16:creationId xmlns:a16="http://schemas.microsoft.com/office/drawing/2014/main" id="{F111E41C-635B-9942-8521-0E24E163B9F5}"/>
              </a:ext>
            </a:extLst>
          </p:cNvPr>
          <p:cNvSpPr>
            <a:spLocks noGrp="1"/>
          </p:cNvSpPr>
          <p:nvPr>
            <p:ph idx="1"/>
          </p:nvPr>
        </p:nvSpPr>
        <p:spPr/>
        <p:txBody>
          <a:bodyPr/>
          <a:lstStyle/>
          <a:p>
            <a:r>
              <a:rPr lang="en-US" dirty="0"/>
              <a:t>Just like any other programming language, people can build packages that give the programming language to do certain things and other people can download said packages.</a:t>
            </a:r>
          </a:p>
          <a:p>
            <a:r>
              <a:rPr lang="en-US" dirty="0"/>
              <a:t>Most packages are already installed by default</a:t>
            </a:r>
          </a:p>
          <a:p>
            <a:r>
              <a:rPr lang="en-US" dirty="0"/>
              <a:t>To use them, do a \</a:t>
            </a:r>
            <a:r>
              <a:rPr lang="en-US" dirty="0" err="1"/>
              <a:t>usepackage</a:t>
            </a:r>
            <a:r>
              <a:rPr lang="en-US" dirty="0"/>
              <a:t>{</a:t>
            </a:r>
            <a:r>
              <a:rPr lang="en-US" dirty="0" err="1"/>
              <a:t>packagename</a:t>
            </a:r>
            <a:r>
              <a:rPr lang="en-US" dirty="0"/>
              <a:t>} before you begin your document</a:t>
            </a:r>
          </a:p>
        </p:txBody>
      </p:sp>
    </p:spTree>
    <p:extLst>
      <p:ext uri="{BB962C8B-B14F-4D97-AF65-F5344CB8AC3E}">
        <p14:creationId xmlns:p14="http://schemas.microsoft.com/office/powerpoint/2010/main" val="3586808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005FF-4DA1-AA49-ABDD-FFF9B4A38EA3}"/>
              </a:ext>
            </a:extLst>
          </p:cNvPr>
          <p:cNvSpPr>
            <a:spLocks noGrp="1"/>
          </p:cNvSpPr>
          <p:nvPr>
            <p:ph type="title"/>
          </p:nvPr>
        </p:nvSpPr>
        <p:spPr>
          <a:xfrm>
            <a:off x="49427" y="260357"/>
            <a:ext cx="12093145" cy="1188720"/>
          </a:xfrm>
        </p:spPr>
        <p:txBody>
          <a:bodyPr/>
          <a:lstStyle/>
          <a:p>
            <a:r>
              <a:rPr lang="en-US" dirty="0"/>
              <a:t>Advanced Latex: circuit diagrams/syntax highlighting</a:t>
            </a:r>
          </a:p>
        </p:txBody>
      </p:sp>
      <p:sp>
        <p:nvSpPr>
          <p:cNvPr id="3" name="Content Placeholder 2">
            <a:extLst>
              <a:ext uri="{FF2B5EF4-FFF2-40B4-BE49-F238E27FC236}">
                <a16:creationId xmlns:a16="http://schemas.microsoft.com/office/drawing/2014/main" id="{E115F39A-80BC-EB48-A310-3150465C4C0B}"/>
              </a:ext>
            </a:extLst>
          </p:cNvPr>
          <p:cNvSpPr>
            <a:spLocks noGrp="1"/>
          </p:cNvSpPr>
          <p:nvPr>
            <p:ph idx="1"/>
          </p:nvPr>
        </p:nvSpPr>
        <p:spPr>
          <a:xfrm>
            <a:off x="256027" y="2764083"/>
            <a:ext cx="3675393" cy="3101983"/>
          </a:xfrm>
        </p:spPr>
        <p:txBody>
          <a:bodyPr/>
          <a:lstStyle/>
          <a:p>
            <a:r>
              <a:rPr lang="en-US" dirty="0"/>
              <a:t>Include this because most of us here are EE/</a:t>
            </a:r>
            <a:r>
              <a:rPr lang="en-US" dirty="0" err="1"/>
              <a:t>Compe</a:t>
            </a:r>
            <a:r>
              <a:rPr lang="en-US" dirty="0"/>
              <a:t> majors</a:t>
            </a:r>
          </a:p>
          <a:p>
            <a:r>
              <a:rPr lang="en-US" dirty="0"/>
              <a:t>Can use the </a:t>
            </a:r>
            <a:r>
              <a:rPr lang="en-US" dirty="0" err="1"/>
              <a:t>circuitikz</a:t>
            </a:r>
            <a:r>
              <a:rPr lang="en-US" dirty="0"/>
              <a:t> package to create circuit diagrams</a:t>
            </a:r>
          </a:p>
          <a:p>
            <a:r>
              <a:rPr lang="en-US" dirty="0"/>
              <a:t>Can use the listings package to use syntax highlighting for various languages that you include code snippets in your document.</a:t>
            </a:r>
          </a:p>
        </p:txBody>
      </p:sp>
      <p:pic>
        <p:nvPicPr>
          <p:cNvPr id="5" name="Picture 4" descr="Text&#10;&#10;Description automatically generated">
            <a:extLst>
              <a:ext uri="{FF2B5EF4-FFF2-40B4-BE49-F238E27FC236}">
                <a16:creationId xmlns:a16="http://schemas.microsoft.com/office/drawing/2014/main" id="{72034BD5-A35F-DA4A-AD6B-D1309551A622}"/>
              </a:ext>
            </a:extLst>
          </p:cNvPr>
          <p:cNvPicPr>
            <a:picLocks noChangeAspect="1"/>
          </p:cNvPicPr>
          <p:nvPr/>
        </p:nvPicPr>
        <p:blipFill>
          <a:blip r:embed="rId2"/>
          <a:stretch>
            <a:fillRect/>
          </a:stretch>
        </p:blipFill>
        <p:spPr>
          <a:xfrm>
            <a:off x="4188940" y="1575363"/>
            <a:ext cx="7747033" cy="5022280"/>
          </a:xfrm>
          <a:prstGeom prst="rect">
            <a:avLst/>
          </a:prstGeom>
        </p:spPr>
      </p:pic>
    </p:spTree>
    <p:extLst>
      <p:ext uri="{BB962C8B-B14F-4D97-AF65-F5344CB8AC3E}">
        <p14:creationId xmlns:p14="http://schemas.microsoft.com/office/powerpoint/2010/main" val="2377536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438DF-3B36-BE45-991B-007FE5F11780}"/>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FA6BBA5D-C8C8-FA47-9118-2F72F958442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7641637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0AECB-7F13-CF47-A8FE-7B119083D1A9}"/>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326E4F2E-9347-5347-BBE6-1B48B8DE702F}"/>
              </a:ext>
            </a:extLst>
          </p:cNvPr>
          <p:cNvSpPr>
            <a:spLocks noGrp="1"/>
          </p:cNvSpPr>
          <p:nvPr>
            <p:ph idx="1"/>
          </p:nvPr>
        </p:nvSpPr>
        <p:spPr/>
        <p:txBody>
          <a:bodyPr/>
          <a:lstStyle/>
          <a:p>
            <a:r>
              <a:rPr lang="en-US" dirty="0" err="1"/>
              <a:t>overleaf.com</a:t>
            </a:r>
            <a:r>
              <a:rPr lang="en-US" dirty="0"/>
              <a:t>: has good tutorials on the basics of LaTeX</a:t>
            </a:r>
          </a:p>
          <a:p>
            <a:r>
              <a:rPr lang="en-US" dirty="0" err="1"/>
              <a:t>tex.stackexchange.com</a:t>
            </a:r>
            <a:r>
              <a:rPr lang="en-US" dirty="0"/>
              <a:t>: stack exchange specifically for LaTeX issues</a:t>
            </a:r>
          </a:p>
          <a:p>
            <a:r>
              <a:rPr lang="en-US" dirty="0">
                <a:hlinkClick r:id="rId2"/>
              </a:rPr>
              <a:t>https://latex-tutorial.com/</a:t>
            </a:r>
            <a:r>
              <a:rPr lang="en-US" dirty="0"/>
              <a:t>: Good basic LaTeX tutorial</a:t>
            </a:r>
          </a:p>
        </p:txBody>
      </p:sp>
    </p:spTree>
    <p:extLst>
      <p:ext uri="{BB962C8B-B14F-4D97-AF65-F5344CB8AC3E}">
        <p14:creationId xmlns:p14="http://schemas.microsoft.com/office/powerpoint/2010/main" val="4284389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8C914-8211-3B46-B88F-3F5DF482C0EA}"/>
              </a:ext>
            </a:extLst>
          </p:cNvPr>
          <p:cNvSpPr>
            <a:spLocks noGrp="1"/>
          </p:cNvSpPr>
          <p:nvPr>
            <p:ph type="title"/>
          </p:nvPr>
        </p:nvSpPr>
        <p:spPr/>
        <p:txBody>
          <a:bodyPr/>
          <a:lstStyle/>
          <a:p>
            <a:r>
              <a:rPr lang="en-US" dirty="0"/>
              <a:t>Overview of today</a:t>
            </a:r>
          </a:p>
        </p:txBody>
      </p:sp>
      <p:sp>
        <p:nvSpPr>
          <p:cNvPr id="3" name="Content Placeholder 2">
            <a:extLst>
              <a:ext uri="{FF2B5EF4-FFF2-40B4-BE49-F238E27FC236}">
                <a16:creationId xmlns:a16="http://schemas.microsoft.com/office/drawing/2014/main" id="{265FA4BF-B884-D648-898A-75E5B5BA51FA}"/>
              </a:ext>
            </a:extLst>
          </p:cNvPr>
          <p:cNvSpPr>
            <a:spLocks noGrp="1"/>
          </p:cNvSpPr>
          <p:nvPr>
            <p:ph idx="1"/>
          </p:nvPr>
        </p:nvSpPr>
        <p:spPr/>
        <p:txBody>
          <a:bodyPr/>
          <a:lstStyle/>
          <a:p>
            <a:r>
              <a:rPr lang="en-US" dirty="0"/>
              <a:t>What is LaTeX?</a:t>
            </a:r>
          </a:p>
          <a:p>
            <a:r>
              <a:rPr lang="en-US" dirty="0"/>
              <a:t>Example 1: Basic Document</a:t>
            </a:r>
          </a:p>
          <a:p>
            <a:r>
              <a:rPr lang="en-US" dirty="0"/>
              <a:t>Where to use LaTeX/Setup</a:t>
            </a:r>
          </a:p>
          <a:p>
            <a:r>
              <a:rPr lang="en-US" dirty="0"/>
              <a:t>Basics of LaTeX</a:t>
            </a:r>
          </a:p>
          <a:p>
            <a:r>
              <a:rPr lang="en-US" dirty="0"/>
              <a:t>Example 2: Lab Report</a:t>
            </a:r>
          </a:p>
          <a:p>
            <a:r>
              <a:rPr lang="en-US" dirty="0"/>
              <a:t>Example 3: Resume</a:t>
            </a:r>
          </a:p>
          <a:p>
            <a:r>
              <a:rPr lang="en-US" dirty="0"/>
              <a:t>Resources</a:t>
            </a:r>
          </a:p>
        </p:txBody>
      </p:sp>
    </p:spTree>
    <p:extLst>
      <p:ext uri="{BB962C8B-B14F-4D97-AF65-F5344CB8AC3E}">
        <p14:creationId xmlns:p14="http://schemas.microsoft.com/office/powerpoint/2010/main" val="2967592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91070-2E7F-4E40-A5E2-DB102A944863}"/>
              </a:ext>
            </a:extLst>
          </p:cNvPr>
          <p:cNvSpPr>
            <a:spLocks noGrp="1"/>
          </p:cNvSpPr>
          <p:nvPr>
            <p:ph type="title"/>
          </p:nvPr>
        </p:nvSpPr>
        <p:spPr/>
        <p:txBody>
          <a:bodyPr/>
          <a:lstStyle/>
          <a:p>
            <a:r>
              <a:rPr lang="en-US" dirty="0"/>
              <a:t>What is latex?</a:t>
            </a:r>
          </a:p>
        </p:txBody>
      </p:sp>
      <p:sp>
        <p:nvSpPr>
          <p:cNvPr id="3" name="Content Placeholder 2">
            <a:extLst>
              <a:ext uri="{FF2B5EF4-FFF2-40B4-BE49-F238E27FC236}">
                <a16:creationId xmlns:a16="http://schemas.microsoft.com/office/drawing/2014/main" id="{10AA6E7A-6A42-C64A-9602-D60372B2A76C}"/>
              </a:ext>
            </a:extLst>
          </p:cNvPr>
          <p:cNvSpPr>
            <a:spLocks noGrp="1"/>
          </p:cNvSpPr>
          <p:nvPr>
            <p:ph idx="1"/>
          </p:nvPr>
        </p:nvSpPr>
        <p:spPr/>
        <p:txBody>
          <a:bodyPr/>
          <a:lstStyle/>
          <a:p>
            <a:r>
              <a:rPr lang="en-US" dirty="0"/>
              <a:t>A typesetting language, think a programming language to make documents beautiful</a:t>
            </a:r>
          </a:p>
          <a:p>
            <a:r>
              <a:rPr lang="en-US" dirty="0"/>
              <a:t>It is built for anything mathematical related (research papers especially)</a:t>
            </a:r>
          </a:p>
          <a:p>
            <a:r>
              <a:rPr lang="en-US" dirty="0"/>
              <a:t>Microsoft word is built using “what you see is what you get” mantra of formatted text</a:t>
            </a:r>
          </a:p>
          <a:p>
            <a:r>
              <a:rPr lang="en-US" dirty="0"/>
              <a:t>LaTeX is written in plain text with markup tagging</a:t>
            </a:r>
          </a:p>
          <a:p>
            <a:r>
              <a:rPr lang="en-US" dirty="0"/>
              <a:t>Why use LaTeX? Have you ever had the feeling when using word or docs that you just couldn’t get something to be in the exact right place? With LaTeX you can.</a:t>
            </a:r>
          </a:p>
        </p:txBody>
      </p:sp>
    </p:spTree>
    <p:extLst>
      <p:ext uri="{BB962C8B-B14F-4D97-AF65-F5344CB8AC3E}">
        <p14:creationId xmlns:p14="http://schemas.microsoft.com/office/powerpoint/2010/main" val="4154301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C67C8-7B6E-0548-AF88-EAC3002615A8}"/>
              </a:ext>
            </a:extLst>
          </p:cNvPr>
          <p:cNvSpPr>
            <a:spLocks noGrp="1"/>
          </p:cNvSpPr>
          <p:nvPr>
            <p:ph type="title"/>
          </p:nvPr>
        </p:nvSpPr>
        <p:spPr>
          <a:xfrm>
            <a:off x="2231136" y="3932"/>
            <a:ext cx="7729728" cy="1188720"/>
          </a:xfrm>
        </p:spPr>
        <p:txBody>
          <a:bodyPr/>
          <a:lstStyle/>
          <a:p>
            <a:r>
              <a:rPr lang="en-US" dirty="0"/>
              <a:t>Example 1: Basic document</a:t>
            </a:r>
          </a:p>
        </p:txBody>
      </p:sp>
      <p:pic>
        <p:nvPicPr>
          <p:cNvPr id="5" name="Content Placeholder 4" descr="Graphical user interface, text&#10;&#10;Description automatically generated">
            <a:extLst>
              <a:ext uri="{FF2B5EF4-FFF2-40B4-BE49-F238E27FC236}">
                <a16:creationId xmlns:a16="http://schemas.microsoft.com/office/drawing/2014/main" id="{0A5B44F5-06F3-364E-BF44-A5763F196AC4}"/>
              </a:ext>
            </a:extLst>
          </p:cNvPr>
          <p:cNvPicPr>
            <a:picLocks noGrp="1" noChangeAspect="1"/>
          </p:cNvPicPr>
          <p:nvPr>
            <p:ph idx="1"/>
          </p:nvPr>
        </p:nvPicPr>
        <p:blipFill>
          <a:blip r:embed="rId2"/>
          <a:stretch>
            <a:fillRect/>
          </a:stretch>
        </p:blipFill>
        <p:spPr>
          <a:xfrm>
            <a:off x="442784" y="1192652"/>
            <a:ext cx="11306432" cy="5665348"/>
          </a:xfrm>
        </p:spPr>
      </p:pic>
    </p:spTree>
    <p:extLst>
      <p:ext uri="{BB962C8B-B14F-4D97-AF65-F5344CB8AC3E}">
        <p14:creationId xmlns:p14="http://schemas.microsoft.com/office/powerpoint/2010/main" val="227647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E4612-E622-E14D-BE55-7783C63CE4D1}"/>
              </a:ext>
            </a:extLst>
          </p:cNvPr>
          <p:cNvSpPr>
            <a:spLocks noGrp="1"/>
          </p:cNvSpPr>
          <p:nvPr>
            <p:ph type="title"/>
          </p:nvPr>
        </p:nvSpPr>
        <p:spPr/>
        <p:txBody>
          <a:bodyPr/>
          <a:lstStyle/>
          <a:p>
            <a:r>
              <a:rPr lang="en-US" dirty="0"/>
              <a:t>Where to use latex? And setup</a:t>
            </a:r>
          </a:p>
        </p:txBody>
      </p:sp>
      <p:sp>
        <p:nvSpPr>
          <p:cNvPr id="3" name="Content Placeholder 2">
            <a:extLst>
              <a:ext uri="{FF2B5EF4-FFF2-40B4-BE49-F238E27FC236}">
                <a16:creationId xmlns:a16="http://schemas.microsoft.com/office/drawing/2014/main" id="{64DAB5AE-16C0-A84C-915B-C803D914393A}"/>
              </a:ext>
            </a:extLst>
          </p:cNvPr>
          <p:cNvSpPr>
            <a:spLocks noGrp="1"/>
          </p:cNvSpPr>
          <p:nvPr>
            <p:ph idx="1"/>
          </p:nvPr>
        </p:nvSpPr>
        <p:spPr/>
        <p:txBody>
          <a:bodyPr/>
          <a:lstStyle/>
          <a:p>
            <a:r>
              <a:rPr lang="en-US" dirty="0"/>
              <a:t>Most university computers have LaTeX installed already</a:t>
            </a:r>
          </a:p>
          <a:p>
            <a:r>
              <a:rPr lang="en-US" dirty="0"/>
              <a:t>Can download a package for Windows, Mac, or Unix</a:t>
            </a:r>
          </a:p>
          <a:p>
            <a:r>
              <a:rPr lang="en-US" dirty="0"/>
              <a:t>Main packages are: </a:t>
            </a:r>
            <a:r>
              <a:rPr lang="en-US" dirty="0" err="1"/>
              <a:t>MacTex</a:t>
            </a:r>
            <a:r>
              <a:rPr lang="en-US" dirty="0"/>
              <a:t>(for Mac) and </a:t>
            </a:r>
            <a:r>
              <a:rPr lang="en-US" dirty="0" err="1"/>
              <a:t>MikTex</a:t>
            </a:r>
            <a:r>
              <a:rPr lang="en-US" dirty="0"/>
              <a:t>(for Windows)</a:t>
            </a:r>
          </a:p>
          <a:p>
            <a:r>
              <a:rPr lang="en-US" dirty="0"/>
              <a:t>Main places to use: Overleaf, Normal text editor with built in viewing</a:t>
            </a:r>
          </a:p>
        </p:txBody>
      </p:sp>
    </p:spTree>
    <p:extLst>
      <p:ext uri="{BB962C8B-B14F-4D97-AF65-F5344CB8AC3E}">
        <p14:creationId xmlns:p14="http://schemas.microsoft.com/office/powerpoint/2010/main" val="4002234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2633A-497A-9A43-BAAD-A0AD72297FB6}"/>
              </a:ext>
            </a:extLst>
          </p:cNvPr>
          <p:cNvSpPr>
            <a:spLocks noGrp="1"/>
          </p:cNvSpPr>
          <p:nvPr>
            <p:ph type="title"/>
          </p:nvPr>
        </p:nvSpPr>
        <p:spPr/>
        <p:txBody>
          <a:bodyPr/>
          <a:lstStyle/>
          <a:p>
            <a:r>
              <a:rPr lang="en-US" dirty="0"/>
              <a:t>Basics of latex: important chars</a:t>
            </a:r>
          </a:p>
        </p:txBody>
      </p:sp>
      <p:sp>
        <p:nvSpPr>
          <p:cNvPr id="3" name="Content Placeholder 2">
            <a:extLst>
              <a:ext uri="{FF2B5EF4-FFF2-40B4-BE49-F238E27FC236}">
                <a16:creationId xmlns:a16="http://schemas.microsoft.com/office/drawing/2014/main" id="{FA3C633C-34BC-074A-88F9-A4DC9DB6FB76}"/>
              </a:ext>
            </a:extLst>
          </p:cNvPr>
          <p:cNvSpPr>
            <a:spLocks noGrp="1"/>
          </p:cNvSpPr>
          <p:nvPr>
            <p:ph idx="1"/>
          </p:nvPr>
        </p:nvSpPr>
        <p:spPr>
          <a:xfrm>
            <a:off x="2231136" y="2246243"/>
            <a:ext cx="7729728" cy="4353339"/>
          </a:xfrm>
        </p:spPr>
        <p:txBody>
          <a:bodyPr/>
          <a:lstStyle/>
          <a:p>
            <a:r>
              <a:rPr lang="en-US" dirty="0"/>
              <a:t>There are some important characters and a characteristic of LaTeX</a:t>
            </a:r>
          </a:p>
          <a:p>
            <a:r>
              <a:rPr lang="en-US" dirty="0"/>
              <a:t>Characters:</a:t>
            </a:r>
          </a:p>
          <a:p>
            <a:pPr lvl="1"/>
            <a:r>
              <a:rPr lang="en-US" dirty="0"/>
              <a:t>“\”: Starts a typesetting command</a:t>
            </a:r>
          </a:p>
          <a:p>
            <a:pPr lvl="1"/>
            <a:r>
              <a:rPr lang="en-US" dirty="0"/>
              <a:t>“{}”: Any arguments are put inside the curly braces</a:t>
            </a:r>
          </a:p>
          <a:p>
            <a:pPr lvl="1"/>
            <a:r>
              <a:rPr lang="en-US" dirty="0"/>
              <a:t>‘\\”: Newline without a new paragraph</a:t>
            </a:r>
          </a:p>
          <a:p>
            <a:pPr lvl="1"/>
            <a:r>
              <a:rPr lang="en-US" dirty="0"/>
              <a:t>“%”: Used to start a comment, everything after on the same line is treated as such</a:t>
            </a:r>
          </a:p>
          <a:p>
            <a:r>
              <a:rPr lang="en-US" dirty="0"/>
              <a:t>Characteristic:</a:t>
            </a:r>
          </a:p>
          <a:p>
            <a:pPr lvl="1"/>
            <a:r>
              <a:rPr lang="en-US" dirty="0"/>
              <a:t>LaTeX wraps adjacent lines as if they were part of a same paragraph. Insert extra return for a new paragraph</a:t>
            </a:r>
          </a:p>
          <a:p>
            <a:pPr lvl="1"/>
            <a:endParaRPr lang="en-US" dirty="0"/>
          </a:p>
          <a:p>
            <a:pPr lvl="1"/>
            <a:endParaRPr lang="en-US" dirty="0"/>
          </a:p>
        </p:txBody>
      </p:sp>
      <p:pic>
        <p:nvPicPr>
          <p:cNvPr id="5" name="Picture 4">
            <a:extLst>
              <a:ext uri="{FF2B5EF4-FFF2-40B4-BE49-F238E27FC236}">
                <a16:creationId xmlns:a16="http://schemas.microsoft.com/office/drawing/2014/main" id="{FEC68C72-B548-EA4F-B09E-935713ED8C2A}"/>
              </a:ext>
            </a:extLst>
          </p:cNvPr>
          <p:cNvPicPr>
            <a:picLocks noChangeAspect="1"/>
          </p:cNvPicPr>
          <p:nvPr/>
        </p:nvPicPr>
        <p:blipFill>
          <a:blip r:embed="rId2"/>
          <a:stretch>
            <a:fillRect/>
          </a:stretch>
        </p:blipFill>
        <p:spPr>
          <a:xfrm>
            <a:off x="1198605" y="5604103"/>
            <a:ext cx="9794789" cy="1088310"/>
          </a:xfrm>
          <a:prstGeom prst="rect">
            <a:avLst/>
          </a:prstGeom>
        </p:spPr>
      </p:pic>
    </p:spTree>
    <p:extLst>
      <p:ext uri="{BB962C8B-B14F-4D97-AF65-F5344CB8AC3E}">
        <p14:creationId xmlns:p14="http://schemas.microsoft.com/office/powerpoint/2010/main" val="1510607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C6C9E-44F0-B248-B1A9-59AEDF293E8B}"/>
              </a:ext>
            </a:extLst>
          </p:cNvPr>
          <p:cNvSpPr>
            <a:spLocks noGrp="1"/>
          </p:cNvSpPr>
          <p:nvPr>
            <p:ph type="title"/>
          </p:nvPr>
        </p:nvSpPr>
        <p:spPr/>
        <p:txBody>
          <a:bodyPr/>
          <a:lstStyle/>
          <a:p>
            <a:r>
              <a:rPr lang="en-US" dirty="0"/>
              <a:t>Basics of latex: document class</a:t>
            </a:r>
          </a:p>
        </p:txBody>
      </p:sp>
      <p:sp>
        <p:nvSpPr>
          <p:cNvPr id="3" name="Content Placeholder 2">
            <a:extLst>
              <a:ext uri="{FF2B5EF4-FFF2-40B4-BE49-F238E27FC236}">
                <a16:creationId xmlns:a16="http://schemas.microsoft.com/office/drawing/2014/main" id="{4D3C68E3-9E7F-B747-A20E-867DAB7E9025}"/>
              </a:ext>
            </a:extLst>
          </p:cNvPr>
          <p:cNvSpPr>
            <a:spLocks noGrp="1"/>
          </p:cNvSpPr>
          <p:nvPr>
            <p:ph idx="1"/>
          </p:nvPr>
        </p:nvSpPr>
        <p:spPr>
          <a:xfrm>
            <a:off x="2231136" y="2286000"/>
            <a:ext cx="7729728" cy="4164496"/>
          </a:xfrm>
        </p:spPr>
        <p:txBody>
          <a:bodyPr>
            <a:normAutofit lnSpcReduction="10000"/>
          </a:bodyPr>
          <a:lstStyle/>
          <a:p>
            <a:r>
              <a:rPr lang="en-US" dirty="0"/>
              <a:t>Document classes is how LaTeX interprets a particular document</a:t>
            </a:r>
          </a:p>
          <a:p>
            <a:r>
              <a:rPr lang="en-US" dirty="0"/>
              <a:t>Main available types are: </a:t>
            </a:r>
          </a:p>
          <a:p>
            <a:pPr lvl="1"/>
            <a:r>
              <a:rPr lang="en-US" dirty="0"/>
              <a:t>Article: articles in scientific journals, short reports, program documentation</a:t>
            </a:r>
          </a:p>
          <a:p>
            <a:pPr lvl="1"/>
            <a:r>
              <a:rPr lang="en-US" dirty="0"/>
              <a:t>Report: longer reports containing several chapters, small books, thesis work</a:t>
            </a:r>
          </a:p>
          <a:p>
            <a:pPr lvl="1"/>
            <a:r>
              <a:rPr lang="en-US" dirty="0"/>
              <a:t>Slides/beamer: for presentations</a:t>
            </a:r>
          </a:p>
          <a:p>
            <a:r>
              <a:rPr lang="en-US" dirty="0"/>
              <a:t>Starting a new document:</a:t>
            </a:r>
          </a:p>
          <a:p>
            <a:pPr marL="0" indent="0">
              <a:buNone/>
            </a:pPr>
            <a:r>
              <a:rPr lang="en-US" dirty="0"/>
              <a:t>	\</a:t>
            </a:r>
            <a:r>
              <a:rPr lang="en-US" dirty="0" err="1"/>
              <a:t>documentclass</a:t>
            </a:r>
            <a:r>
              <a:rPr lang="en-US" dirty="0"/>
              <a:t>{article}</a:t>
            </a:r>
          </a:p>
          <a:p>
            <a:pPr marL="0" indent="0">
              <a:buNone/>
            </a:pPr>
            <a:endParaRPr lang="en-US" dirty="0"/>
          </a:p>
          <a:p>
            <a:pPr marL="0" indent="0">
              <a:buNone/>
            </a:pPr>
            <a:r>
              <a:rPr lang="en-US" dirty="0"/>
              <a:t>	\begin{document}</a:t>
            </a:r>
          </a:p>
          <a:p>
            <a:pPr marL="0" indent="0">
              <a:buNone/>
            </a:pPr>
            <a:r>
              <a:rPr lang="en-US" dirty="0"/>
              <a:t>	%your writing here</a:t>
            </a:r>
          </a:p>
          <a:p>
            <a:pPr marL="0" indent="0">
              <a:buNone/>
            </a:pPr>
            <a:r>
              <a:rPr lang="en-US" dirty="0"/>
              <a:t>	\end{document}</a:t>
            </a:r>
          </a:p>
          <a:p>
            <a:pPr lvl="1"/>
            <a:endParaRPr lang="en-US" dirty="0"/>
          </a:p>
        </p:txBody>
      </p:sp>
    </p:spTree>
    <p:extLst>
      <p:ext uri="{BB962C8B-B14F-4D97-AF65-F5344CB8AC3E}">
        <p14:creationId xmlns:p14="http://schemas.microsoft.com/office/powerpoint/2010/main" val="2715953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89235-3323-E94F-B307-BCDCAED52F2E}"/>
              </a:ext>
            </a:extLst>
          </p:cNvPr>
          <p:cNvSpPr>
            <a:spLocks noGrp="1"/>
          </p:cNvSpPr>
          <p:nvPr>
            <p:ph type="title"/>
          </p:nvPr>
        </p:nvSpPr>
        <p:spPr/>
        <p:txBody>
          <a:bodyPr/>
          <a:lstStyle/>
          <a:p>
            <a:r>
              <a:rPr lang="en-US" dirty="0"/>
              <a:t>Basics of latex: Sectioning</a:t>
            </a:r>
          </a:p>
        </p:txBody>
      </p:sp>
      <p:sp>
        <p:nvSpPr>
          <p:cNvPr id="3" name="Content Placeholder 2">
            <a:extLst>
              <a:ext uri="{FF2B5EF4-FFF2-40B4-BE49-F238E27FC236}">
                <a16:creationId xmlns:a16="http://schemas.microsoft.com/office/drawing/2014/main" id="{17FA6D48-7090-2F4A-97DF-65AEE0DE9A12}"/>
              </a:ext>
            </a:extLst>
          </p:cNvPr>
          <p:cNvSpPr>
            <a:spLocks noGrp="1"/>
          </p:cNvSpPr>
          <p:nvPr>
            <p:ph idx="1"/>
          </p:nvPr>
        </p:nvSpPr>
        <p:spPr/>
        <p:txBody>
          <a:bodyPr/>
          <a:lstStyle/>
          <a:p>
            <a:r>
              <a:rPr lang="en-US" dirty="0"/>
              <a:t>Sectioning is to create different sections and subsections in your documents.</a:t>
            </a:r>
          </a:p>
          <a:p>
            <a:pPr lvl="1"/>
            <a:r>
              <a:rPr lang="en-US" dirty="0"/>
              <a:t>\section{name of section}: creates a section with the specific name, is numbered</a:t>
            </a:r>
          </a:p>
          <a:p>
            <a:pPr lvl="1"/>
            <a:r>
              <a:rPr lang="en-US" dirty="0"/>
              <a:t>\subsection{name of subsection}: creates a subsection under the larger section</a:t>
            </a:r>
          </a:p>
          <a:p>
            <a:pPr lvl="1"/>
            <a:r>
              <a:rPr lang="en-US" dirty="0"/>
              <a:t>\subsubsection{name of subsubsection}: I think you get the idea</a:t>
            </a:r>
          </a:p>
          <a:p>
            <a:pPr lvl="1"/>
            <a:r>
              <a:rPr lang="en-US" dirty="0"/>
              <a:t>\paragraph{name of paragraph}: like section but not numbered</a:t>
            </a:r>
          </a:p>
          <a:p>
            <a:pPr lvl="1"/>
            <a:r>
              <a:rPr lang="en-US" dirty="0"/>
              <a:t>\subparagraph{name of subparagraph}: like paragraph but indented, goes under a paragraph</a:t>
            </a:r>
          </a:p>
        </p:txBody>
      </p:sp>
    </p:spTree>
    <p:extLst>
      <p:ext uri="{BB962C8B-B14F-4D97-AF65-F5344CB8AC3E}">
        <p14:creationId xmlns:p14="http://schemas.microsoft.com/office/powerpoint/2010/main" val="2400490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B72DF-F1EC-8649-A93B-AEEE13EA9E26}"/>
              </a:ext>
            </a:extLst>
          </p:cNvPr>
          <p:cNvSpPr>
            <a:spLocks noGrp="1"/>
          </p:cNvSpPr>
          <p:nvPr>
            <p:ph type="title"/>
          </p:nvPr>
        </p:nvSpPr>
        <p:spPr>
          <a:xfrm>
            <a:off x="1669774" y="964692"/>
            <a:ext cx="8637104" cy="1188720"/>
          </a:xfrm>
        </p:spPr>
        <p:txBody>
          <a:bodyPr/>
          <a:lstStyle/>
          <a:p>
            <a:r>
              <a:rPr lang="en-US" dirty="0"/>
              <a:t>Basics of Latex: lists, tables, references</a:t>
            </a:r>
          </a:p>
        </p:txBody>
      </p:sp>
      <p:sp>
        <p:nvSpPr>
          <p:cNvPr id="3" name="Content Placeholder 2">
            <a:extLst>
              <a:ext uri="{FF2B5EF4-FFF2-40B4-BE49-F238E27FC236}">
                <a16:creationId xmlns:a16="http://schemas.microsoft.com/office/drawing/2014/main" id="{A1B87324-B14A-7149-8A4D-CFC46FFB35E4}"/>
              </a:ext>
            </a:extLst>
          </p:cNvPr>
          <p:cNvSpPr>
            <a:spLocks noGrp="1"/>
          </p:cNvSpPr>
          <p:nvPr>
            <p:ph idx="1"/>
          </p:nvPr>
        </p:nvSpPr>
        <p:spPr>
          <a:xfrm>
            <a:off x="352640" y="2508835"/>
            <a:ext cx="7181100" cy="3101983"/>
          </a:xfrm>
        </p:spPr>
        <p:txBody>
          <a:bodyPr/>
          <a:lstStyle/>
          <a:p>
            <a:r>
              <a:rPr lang="en-US" dirty="0"/>
              <a:t>Using the tabular environment(see environments next) can create very easy tables as shown below.</a:t>
            </a:r>
          </a:p>
          <a:p>
            <a:r>
              <a:rPr lang="en-US" dirty="0"/>
              <a:t>Can create ordered or unordered lists or </a:t>
            </a:r>
            <a:r>
              <a:rPr lang="en-US" dirty="0" err="1"/>
              <a:t>sublists</a:t>
            </a:r>
            <a:r>
              <a:rPr lang="en-US" dirty="0"/>
              <a:t> as shown on the right.</a:t>
            </a:r>
          </a:p>
          <a:p>
            <a:r>
              <a:rPr lang="en-US" dirty="0"/>
              <a:t>References/labels:</a:t>
            </a:r>
          </a:p>
          <a:p>
            <a:pPr lvl="1"/>
            <a:r>
              <a:rPr lang="en-US" dirty="0"/>
              <a:t>Can refer to section numbers, figures, equations, etc.</a:t>
            </a:r>
          </a:p>
          <a:p>
            <a:pPr lvl="1"/>
            <a:r>
              <a:rPr lang="en-US" dirty="0"/>
              <a:t>For sections, after the section command, on the next line put \label{</a:t>
            </a:r>
            <a:r>
              <a:rPr lang="en-US" dirty="0" err="1"/>
              <a:t>labelname</a:t>
            </a:r>
            <a:r>
              <a:rPr lang="en-US" dirty="0"/>
              <a:t>}. Then can refer to the section using \ref{</a:t>
            </a:r>
            <a:r>
              <a:rPr lang="en-US" dirty="0" err="1"/>
              <a:t>labelname</a:t>
            </a:r>
            <a:r>
              <a:rPr lang="en-US" dirty="0"/>
              <a:t>} anywhere.</a:t>
            </a:r>
          </a:p>
          <a:p>
            <a:endParaRPr lang="en-US" dirty="0"/>
          </a:p>
        </p:txBody>
      </p:sp>
      <p:pic>
        <p:nvPicPr>
          <p:cNvPr id="5" name="Picture 4" descr="Graphical user interface, application&#10;&#10;Description automatically generated">
            <a:extLst>
              <a:ext uri="{FF2B5EF4-FFF2-40B4-BE49-F238E27FC236}">
                <a16:creationId xmlns:a16="http://schemas.microsoft.com/office/drawing/2014/main" id="{00192A7B-FDD0-F04B-90E0-BDBF489F12F3}"/>
              </a:ext>
            </a:extLst>
          </p:cNvPr>
          <p:cNvPicPr>
            <a:picLocks noChangeAspect="1"/>
          </p:cNvPicPr>
          <p:nvPr/>
        </p:nvPicPr>
        <p:blipFill>
          <a:blip r:embed="rId2"/>
          <a:stretch>
            <a:fillRect/>
          </a:stretch>
        </p:blipFill>
        <p:spPr>
          <a:xfrm>
            <a:off x="294975" y="5161536"/>
            <a:ext cx="9572368" cy="1463544"/>
          </a:xfrm>
          <a:prstGeom prst="rect">
            <a:avLst/>
          </a:prstGeom>
        </p:spPr>
      </p:pic>
      <p:pic>
        <p:nvPicPr>
          <p:cNvPr id="7" name="Picture 6" descr="Graphical user interface, application&#10;&#10;Description automatically generated">
            <a:extLst>
              <a:ext uri="{FF2B5EF4-FFF2-40B4-BE49-F238E27FC236}">
                <a16:creationId xmlns:a16="http://schemas.microsoft.com/office/drawing/2014/main" id="{D905F192-8C8A-8042-89E9-85794AA13514}"/>
              </a:ext>
            </a:extLst>
          </p:cNvPr>
          <p:cNvPicPr>
            <a:picLocks noChangeAspect="1"/>
          </p:cNvPicPr>
          <p:nvPr/>
        </p:nvPicPr>
        <p:blipFill>
          <a:blip r:embed="rId3"/>
          <a:stretch>
            <a:fillRect/>
          </a:stretch>
        </p:blipFill>
        <p:spPr>
          <a:xfrm>
            <a:off x="7533740" y="2840108"/>
            <a:ext cx="4667205" cy="1634731"/>
          </a:xfrm>
          <a:prstGeom prst="rect">
            <a:avLst/>
          </a:prstGeom>
        </p:spPr>
      </p:pic>
    </p:spTree>
    <p:extLst>
      <p:ext uri="{BB962C8B-B14F-4D97-AF65-F5344CB8AC3E}">
        <p14:creationId xmlns:p14="http://schemas.microsoft.com/office/powerpoint/2010/main" val="2094927222"/>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86</TotalTime>
  <Words>660</Words>
  <Application>Microsoft Macintosh PowerPoint</Application>
  <PresentationFormat>Widescreen</PresentationFormat>
  <Paragraphs>69</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Gill Sans MT</vt:lpstr>
      <vt:lpstr>Parcel</vt:lpstr>
      <vt:lpstr>Latex Tutorial</vt:lpstr>
      <vt:lpstr>Overview of today</vt:lpstr>
      <vt:lpstr>What is latex?</vt:lpstr>
      <vt:lpstr>Example 1: Basic document</vt:lpstr>
      <vt:lpstr>Where to use latex? And setup</vt:lpstr>
      <vt:lpstr>Basics of latex: important chars</vt:lpstr>
      <vt:lpstr>Basics of latex: document class</vt:lpstr>
      <vt:lpstr>Basics of latex: Sectioning</vt:lpstr>
      <vt:lpstr>Basics of Latex: lists, tables, references</vt:lpstr>
      <vt:lpstr>Basics of latex: Packages</vt:lpstr>
      <vt:lpstr>Advanced Latex: circuit diagrams/syntax highlighting</vt:lpstr>
      <vt:lpstr>Examples</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Latex Tutorial</dc:title>
  <dc:creator>jackson benning</dc:creator>
  <cp:lastModifiedBy>jackson benning</cp:lastModifiedBy>
  <cp:revision>36</cp:revision>
  <dcterms:created xsi:type="dcterms:W3CDTF">2021-03-15T16:01:22Z</dcterms:created>
  <dcterms:modified xsi:type="dcterms:W3CDTF">2021-03-15T17:27:41Z</dcterms:modified>
</cp:coreProperties>
</file>